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2" r:id="rId3"/>
    <p:sldId id="283" r:id="rId4"/>
    <p:sldId id="264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31" autoAdjust="0"/>
  </p:normalViewPr>
  <p:slideViewPr>
    <p:cSldViewPr snapToGrid="0" showGuides="1">
      <p:cViewPr varScale="1">
        <p:scale>
          <a:sx n="95" d="100"/>
          <a:sy n="95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E75B3-EA04-4F1A-9999-5078308714A1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0543F-8385-4AEE-9C3C-41DE076F0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0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trade/topics/export-credits/documents/cirrs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kase.kz/ru/money_market/mm_index/" TargetMode="External"/><Relationship Id="rId4" Type="http://schemas.openxmlformats.org/officeDocument/2006/relationships/hyperlink" Target="https://www.cbr.ru/hd_base/ruonia/dynamic/#highlight=ruoni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sz="1100" i="1" dirty="0">
                <a:solidFill>
                  <a:srgbClr val="002060"/>
                </a:solidFill>
                <a:latin typeface="Arial Narrow" panose="020B0606020202030204" pitchFamily="34" charset="0"/>
              </a:rPr>
              <a:t>*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CIRR - минимальный уровень процентных ставок, применяемых в рамках официальных финансовых поддержек экспортных кредитов, в разрезе иностранных валют основных стран Организации экономического сотрудничества и развития, источником информации которого интернет-ресурс Организации экономического сотрудничества и развития (</a:t>
            </a:r>
            <a:r>
              <a:rPr lang="en-US" sz="1050" i="1" u="none" strike="noStrike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hlinkClick r:id="rId3"/>
              </a:rPr>
              <a:t>http://www.oecd.org/trade/topics/export-credits/documents/cirrs.pdf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).</a:t>
            </a:r>
          </a:p>
          <a:p>
            <a:pPr algn="just"/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** RUONIA — индикатор, представляющий собой средневзвешенную процентную ставку, по которой кредитные организации из списка RUONIA совершают между собой сделки необеспеченного рублевого кредитования на условиях овернайт, источником информации которого является </a:t>
            </a:r>
            <a:r>
              <a:rPr lang="ru-RU" sz="105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инетренет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-ресурс Центрального Банка Российской Федерации (</a:t>
            </a:r>
            <a:r>
              <a:rPr lang="en-US" sz="1050" i="1" dirty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https://www.cbr.ru/hd_base/ruonia/dynamic/#highlight=ruonia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).</a:t>
            </a:r>
          </a:p>
          <a:p>
            <a:pPr algn="just"/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*** Money Market Index - индикатор денежного рынка, который представляет собой средневзвешенное через объем сделок значение процентных ставок (доходности) по операциям валютного свопа USD/KZT и операциям автоматического </a:t>
            </a:r>
            <a:r>
              <a:rPr lang="ru-RU" sz="105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репо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 с ценными бумагами, источником информации которого является интернет-ресурс Казахстанской фондовой биржи KASE (</a:t>
            </a:r>
            <a:r>
              <a:rPr lang="en-US" sz="1050" i="1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https://kase.kz/ru/money_market/mm_index/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). </a:t>
            </a:r>
            <a:endParaRPr lang="ru-RU" sz="105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0543F-8385-4AEE-9C3C-41DE076F0B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5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0448" y="2787589"/>
            <a:ext cx="7012465" cy="186431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Субсидирование ставки вознаграждения по выдаваемым Финансовыми институтами займам для финансирования экспортных сделок под страхование АО «ЭСК «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KazakhExport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859377" y="6317430"/>
            <a:ext cx="2057400" cy="344217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1814"/>
              </p:ext>
            </p:extLst>
          </p:nvPr>
        </p:nvGraphicFramePr>
        <p:xfrm>
          <a:off x="292962" y="1124561"/>
          <a:ext cx="11168110" cy="5122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153">
                  <a:extLst>
                    <a:ext uri="{9D8B030D-6E8A-4147-A177-3AD203B41FA5}">
                      <a16:colId xmlns:a16="http://schemas.microsoft.com/office/drawing/2014/main" val="2382323152"/>
                    </a:ext>
                  </a:extLst>
                </a:gridCol>
                <a:gridCol w="9001957">
                  <a:extLst>
                    <a:ext uri="{9D8B030D-6E8A-4147-A177-3AD203B41FA5}">
                      <a16:colId xmlns:a16="http://schemas.microsoft.com/office/drawing/2014/main" val="4129655396"/>
                    </a:ext>
                  </a:extLst>
                </a:gridCol>
              </a:tblGrid>
              <a:tr h="358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Администратор программы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Министерство торговли и интеграции РК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19618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Финансовый агент (Оператор)</a:t>
                      </a: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АО «Фонд развития предпринимательства «Даму»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80575"/>
                  </a:ext>
                </a:extLst>
              </a:tr>
              <a:tr h="457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Кредитор/Лизинговая компания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Банки второго уровня, Банк Развития Казахстана, Лизинговые</a:t>
                      </a:r>
                      <a:r>
                        <a:rPr lang="ru-RU" sz="125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компании,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участвующие</a:t>
                      </a:r>
                      <a:r>
                        <a:rPr lang="ru-RU" sz="125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в финансировании сделок по экспорту товаров, работ и услуг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322118"/>
                  </a:ext>
                </a:extLst>
              </a:tr>
              <a:tr h="543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Заемщик (импортер)</a:t>
                      </a: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Иностранное юридическое лицо (в том числе иностранный банк/иностранная лизинговая компания), получившее финансирование для приобретения высокотехнологичных товаров и услуг обрабатывающей промышленности в рамках реализации Правил МТИ;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08933"/>
                  </a:ext>
                </a:extLst>
              </a:tr>
              <a:tr h="77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Экспортер </a:t>
                      </a: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Юридическое лицо/индивидуальный предприниматель Республики Казахстан, заключившее контракт на экспорт товаров, работ и услуг, произведенных в Республике Казахстан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Иностранное юридическое лицо по операциям, вовлеченным в экспорт товаров, работ и услуг, произведённых в Республике Казахстан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56830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Страховщик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АО «ЭСК «</a:t>
                      </a:r>
                      <a:r>
                        <a:rPr lang="en-US" sz="125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KazakhExport</a:t>
                      </a:r>
                      <a:r>
                        <a:rPr lang="en-US" sz="125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15371"/>
                  </a:ext>
                </a:extLst>
              </a:tr>
              <a:tr h="488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Субсидируемые сделки</a:t>
                      </a: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Сделки, связанные с экспортом товаров, работ</a:t>
                      </a:r>
                      <a:r>
                        <a:rPr lang="ru-RU" sz="125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и 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услуг казахстанского происхождения, т.е. произведенных в Республике Казахстан (далее – «Экспортная сделка»)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34488"/>
                  </a:ext>
                </a:extLst>
              </a:tr>
              <a:tr h="710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Ключевые отрасли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Обрабатывающая промышленность, предпочтение</a:t>
                      </a:r>
                      <a:r>
                        <a:rPr lang="ru-RU" sz="125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отдается следующим: м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ашиностроение, услуги по инфраструктуре, капиталоемкое и высокотехнологичное</a:t>
                      </a:r>
                      <a:r>
                        <a:rPr lang="ru-RU" sz="125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оборудование и др.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14882"/>
                  </a:ext>
                </a:extLst>
              </a:tr>
              <a:tr h="710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Правила МТИ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50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Правила субсидирования ставки вознаграждения по выдаваемым кредитам и совершаемым лизинговым сделкам банками второго уровня, Банком Развития Казахстана, иными юридическими лицами, осуществляющими лизинговую деятельность, зарубежным покупателям отечественных высокотехнологичных товаров и услуг обрабатывающей промышленности, которые подлежат страхованию со стороны единого оператора по продвижению несырьевого экспорта, с учетом принятых международных обязательств, утвержденные приказом и.о. Министра торговли и интеграции Республики Казахстан от 25 мая 2023 года № 186-НҚ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79985"/>
                  </a:ext>
                </a:extLst>
              </a:tr>
            </a:tbl>
          </a:graphicData>
        </a:graphic>
      </p:graphicFrame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202385" y="525914"/>
            <a:ext cx="6242804" cy="31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defRPr/>
            </a:pPr>
            <a:r>
              <a:rPr lang="ru-RU" sz="2000" b="1" dirty="0">
                <a:cs typeface="Arial" pitchFamily="34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Основные параметры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25347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859377" y="6317430"/>
            <a:ext cx="2057400" cy="344217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12663"/>
              </p:ext>
            </p:extLst>
          </p:nvPr>
        </p:nvGraphicFramePr>
        <p:xfrm>
          <a:off x="221080" y="974887"/>
          <a:ext cx="11749840" cy="5254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067">
                  <a:extLst>
                    <a:ext uri="{9D8B030D-6E8A-4147-A177-3AD203B41FA5}">
                      <a16:colId xmlns:a16="http://schemas.microsoft.com/office/drawing/2014/main" val="2382323152"/>
                    </a:ext>
                  </a:extLst>
                </a:gridCol>
                <a:gridCol w="4427989">
                  <a:extLst>
                    <a:ext uri="{9D8B030D-6E8A-4147-A177-3AD203B41FA5}">
                      <a16:colId xmlns:a16="http://schemas.microsoft.com/office/drawing/2014/main" val="4129655396"/>
                    </a:ext>
                  </a:extLst>
                </a:gridCol>
                <a:gridCol w="4876784">
                  <a:extLst>
                    <a:ext uri="{9D8B030D-6E8A-4147-A177-3AD203B41FA5}">
                      <a16:colId xmlns:a16="http://schemas.microsoft.com/office/drawing/2014/main" val="3209753159"/>
                    </a:ext>
                  </a:extLst>
                </a:gridCol>
              </a:tblGrid>
              <a:tr h="61976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Номинальная ставка вознаграждения, не превышающей: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долларах США и евро – 300% от значения индикативной коммерческой процентной ставки 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(CIRR – Commercial Interest Reference Rate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CIRR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5,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300" b="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номинал.ставки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5,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х 300% = 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92432"/>
                  </a:ext>
                </a:extLst>
              </a:tr>
              <a:tr h="576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российских рублях – 150% от уровня </a:t>
                      </a:r>
                      <a:r>
                        <a:rPr lang="en-US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RUONIA</a:t>
                      </a:r>
                      <a:r>
                        <a:rPr lang="ru-RU" sz="1300" b="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6 месяцев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300" b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en-US" sz="1300" b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RUONIA </a:t>
                      </a:r>
                      <a:r>
                        <a:rPr lang="ru-RU" sz="1300" b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6 месяцев </a:t>
                      </a:r>
                      <a:r>
                        <a:rPr lang="ru-RU" sz="1300" b="0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</a:t>
                      </a:r>
                      <a:r>
                        <a:rPr lang="en-US" sz="1300" b="0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300" b="0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300" b="0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300" b="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номинал.ставки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1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,6% х 150% = 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611704"/>
                  </a:ext>
                </a:extLst>
              </a:tr>
              <a:tr h="568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казахстанских тенге – 150% от уровня </a:t>
                      </a:r>
                      <a:r>
                        <a:rPr lang="en-US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 Index</a:t>
                      </a:r>
                      <a:r>
                        <a:rPr lang="ru-RU" sz="1300" b="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en-US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 Index</a:t>
                      </a: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</a:t>
                      </a:r>
                      <a:r>
                        <a:rPr lang="en-US" sz="1300" b="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300" b="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ru-RU" sz="1300" b="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</a:t>
                      </a:r>
                      <a:r>
                        <a:rPr lang="ru-RU" sz="1300" b="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номинал.ставки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1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х 150% = 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63920"/>
                  </a:ext>
                </a:extLst>
              </a:tr>
              <a:tr h="44569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субсидии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зависит от валюты финансирования, при этом устанавливается как разница между номинальной ставкой вознаграждения кредитора/лизинговой компании и: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CIRR;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субсидий по контракту в долларах США/евро = 1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- 5,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=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56351"/>
                  </a:ext>
                </a:extLst>
              </a:tr>
              <a:tr h="541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половины ключевой ставки ЦБРФ;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Ключевая ставка ЦБРФ = 16% и половина =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субсидий по контракту в российских рублях = 23,3% - 8% =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15,3%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00823"/>
                  </a:ext>
                </a:extLst>
              </a:tr>
              <a:tr h="55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ru-RU" sz="1300" b="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половины базовой ставки НБРК.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Базовая ставка НБРК – 14,75% и половина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7,4%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 субсидий по контракту в тенге = 19,3% - 7,4% = </a:t>
                      </a: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11,9%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852297"/>
                  </a:ext>
                </a:extLst>
              </a:tr>
              <a:tr h="243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Срок субсидируемого займа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Не более срока кредита/лизинговой сделки, но не более 15 лет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80575"/>
                  </a:ext>
                </a:extLst>
              </a:tr>
              <a:tr h="396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Валюта займа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Доллары США, евро, российские рубли, казахстанские тенге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322118"/>
                  </a:ext>
                </a:extLst>
              </a:tr>
              <a:tr h="263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субсидируемого займа</a:t>
                      </a:r>
                      <a:endParaRPr lang="ru-RU" sz="1300" b="1" i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ограничений</a:t>
                      </a:r>
                      <a:endParaRPr lang="ru-RU" sz="1300" baseline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300" baseline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6492"/>
                  </a:ext>
                </a:extLst>
              </a:tr>
              <a:tr h="967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критерий отбора </a:t>
                      </a:r>
                      <a:r>
                        <a:rPr lang="ru-RU" sz="1300" b="1" i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Финансовых институтов, участвующих в экспортной сделке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i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u="sng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Финансовый институт</a:t>
                      </a:r>
                      <a:r>
                        <a:rPr lang="ru-RU" sz="13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выбирается с </a:t>
                      </a:r>
                      <a:r>
                        <a:rPr lang="ru-RU" sz="13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наименьшей процентной ставкой (при предоставлении займа)</a:t>
                      </a:r>
                      <a:endParaRPr lang="ru-RU" sz="1300" baseline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00" u="sng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 Импортера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выбирается с наименьшим риском и </a:t>
                      </a:r>
                      <a:r>
                        <a:rPr lang="ru-RU" sz="13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наименьшей маржей (при предоставлении займа Импортеру)</a:t>
                      </a: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300" baseline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89667"/>
                  </a:ext>
                </a:extLst>
              </a:tr>
            </a:tbl>
          </a:graphicData>
        </a:graphic>
      </p:graphicFrame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0" y="401501"/>
            <a:ext cx="8685693" cy="31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defRPr/>
            </a:pPr>
            <a:r>
              <a:rPr lang="ru-RU" sz="2000" b="1" dirty="0">
                <a:cs typeface="Arial" pitchFamily="34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Основные параметры Программы</a:t>
            </a:r>
          </a:p>
        </p:txBody>
      </p:sp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AE7D1837-1A0F-3913-DF34-A78151B7EF22}"/>
              </a:ext>
            </a:extLst>
          </p:cNvPr>
          <p:cNvSpPr txBox="1">
            <a:spLocks/>
          </p:cNvSpPr>
          <p:nvPr/>
        </p:nvSpPr>
        <p:spPr bwMode="auto">
          <a:xfrm>
            <a:off x="7859376" y="597893"/>
            <a:ext cx="3686179" cy="3769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defRPr/>
            </a:pPr>
            <a:r>
              <a:rPr lang="ru-RU" sz="1100" b="1" i="1" dirty="0">
                <a:latin typeface="Arial Narrow" panose="020B0606020202030204" pitchFamily="34" charset="0"/>
                <a:cs typeface="Arial" pitchFamily="34" charset="0"/>
              </a:rPr>
              <a:t>Пример расчета </a:t>
            </a:r>
            <a:r>
              <a:rPr lang="ru-RU" sz="11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на </a:t>
            </a:r>
            <a:r>
              <a:rPr lang="en-US" sz="11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03</a:t>
            </a:r>
            <a:r>
              <a:rPr lang="ru-RU" sz="11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апреля 2024 года </a:t>
            </a:r>
            <a:r>
              <a:rPr lang="ru-RU" sz="1100" b="1" i="1" dirty="0">
                <a:latin typeface="Arial Narrow" panose="020B0606020202030204" pitchFamily="34" charset="0"/>
                <a:cs typeface="Arial" pitchFamily="34" charset="0"/>
              </a:rPr>
              <a:t>на срок </a:t>
            </a:r>
            <a:r>
              <a:rPr lang="ru-RU" sz="11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15 лет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E9A12F-27A2-65D4-6731-CF3A2C906D82}"/>
              </a:ext>
            </a:extLst>
          </p:cNvPr>
          <p:cNvSpPr txBox="1"/>
          <p:nvPr/>
        </p:nvSpPr>
        <p:spPr>
          <a:xfrm>
            <a:off x="170838" y="6330229"/>
            <a:ext cx="11850324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 fontAlgn="b"/>
            <a:r>
              <a:rPr lang="ru-RU" sz="1100" i="1" u="none" strike="noStrike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*Необходимо обратить внимание на срок контракта при заключении сделки в долларах или в евро и выбрать соответствующее значение CIRR.</a:t>
            </a:r>
          </a:p>
          <a:p>
            <a:pPr algn="l" fontAlgn="b"/>
            <a:r>
              <a:rPr lang="ru-RU" sz="1100" b="0" i="1" u="none" strike="noStrike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** Если Кредитор предоставил ставку меньше предельно допустимой номинальной ставки, то дальнейший расчет будет производиться от установленной Кредитором номинальной ставки.  </a:t>
            </a:r>
          </a:p>
        </p:txBody>
      </p:sp>
    </p:spTree>
    <p:extLst>
      <p:ext uri="{BB962C8B-B14F-4D97-AF65-F5344CB8AC3E}">
        <p14:creationId xmlns:p14="http://schemas.microsoft.com/office/powerpoint/2010/main" val="320464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10314790" y="6492876"/>
            <a:ext cx="337030" cy="365125"/>
          </a:xfrm>
        </p:spPr>
        <p:txBody>
          <a:bodyPr/>
          <a:lstStyle/>
          <a:p>
            <a:pPr>
              <a:defRPr/>
            </a:pPr>
            <a:fld id="{F85DCC0A-AC20-42A0-BDA4-7DEA7665E5AA}" type="slidenum">
              <a:rPr lang="ru-RU" sz="900"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ru-RU" sz="900" dirty="0"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0669" y="2883074"/>
            <a:ext cx="1522866" cy="9456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KazakhExport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853361" y="2807658"/>
            <a:ext cx="1504141" cy="945607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БВУ/БРК/ ЛК</a:t>
            </a:r>
          </a:p>
        </p:txBody>
      </p:sp>
      <p:sp>
        <p:nvSpPr>
          <p:cNvPr id="111" name="Прямоугольник 2"/>
          <p:cNvSpPr/>
          <p:nvPr/>
        </p:nvSpPr>
        <p:spPr>
          <a:xfrm>
            <a:off x="8760296" y="562428"/>
            <a:ext cx="1891524" cy="95689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Импортер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(заемщик)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3064987" y="656569"/>
            <a:ext cx="1498929" cy="956897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Экспортер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2819" y="5279546"/>
            <a:ext cx="1522866" cy="906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Оператор – АО «ФРП «ДАМУ»</a:t>
            </a:r>
          </a:p>
        </p:txBody>
      </p:sp>
      <p:sp>
        <p:nvSpPr>
          <p:cNvPr id="34" name="Заголовок 4"/>
          <p:cNvSpPr txBox="1">
            <a:spLocks/>
          </p:cNvSpPr>
          <p:nvPr/>
        </p:nvSpPr>
        <p:spPr bwMode="auto">
          <a:xfrm>
            <a:off x="946953" y="149013"/>
            <a:ext cx="7076882" cy="43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defRPr/>
            </a:pPr>
            <a:r>
              <a:rPr lang="ru-RU" sz="2000" b="1" dirty="0">
                <a:cs typeface="Arial" pitchFamily="34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Схема по прямому финансированию заемщика (через БВУ, БРК, ЛК)</a:t>
            </a:r>
          </a:p>
        </p:txBody>
      </p:sp>
      <p:sp>
        <p:nvSpPr>
          <p:cNvPr id="38" name="TextBox 39"/>
          <p:cNvSpPr txBox="1">
            <a:spLocks noChangeArrowheads="1"/>
          </p:cNvSpPr>
          <p:nvPr/>
        </p:nvSpPr>
        <p:spPr bwMode="auto">
          <a:xfrm>
            <a:off x="6276119" y="802876"/>
            <a:ext cx="20537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1. ЭКСПОРТНЫЙ КОНТРАКТ</a:t>
            </a:r>
          </a:p>
        </p:txBody>
      </p:sp>
      <p:sp>
        <p:nvSpPr>
          <p:cNvPr id="44" name="TextBox 39"/>
          <p:cNvSpPr txBox="1">
            <a:spLocks noChangeArrowheads="1"/>
          </p:cNvSpPr>
          <p:nvPr/>
        </p:nvSpPr>
        <p:spPr bwMode="auto">
          <a:xfrm>
            <a:off x="6197732" y="2817520"/>
            <a:ext cx="31169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6. КРЕДИТНЫЙ ДОГОВОР / ДОГОВОР ФИНАНСОВОГО ЛИЗИНГА</a:t>
            </a:r>
          </a:p>
        </p:txBody>
      </p: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6066145" y="3151396"/>
            <a:ext cx="37022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8 . ДОГОВОР СУБСИДИРОВАНИЯ</a:t>
            </a:r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 bwMode="auto">
          <a:xfrm>
            <a:off x="1780103" y="3201447"/>
            <a:ext cx="2088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3.1. ЗАЯВЛЕНИЕ НА СТРАХОВАНИЕ</a:t>
            </a:r>
          </a:p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3.2. РЕШЕНИЕ О ПРЕДОСТАВЛЕНИИ СТРАХОВАНИЯ</a:t>
            </a:r>
          </a:p>
        </p:txBody>
      </p:sp>
      <p:sp>
        <p:nvSpPr>
          <p:cNvPr id="69" name="TextBox 41"/>
          <p:cNvSpPr txBox="1">
            <a:spLocks noChangeArrowheads="1"/>
          </p:cNvSpPr>
          <p:nvPr/>
        </p:nvSpPr>
        <p:spPr bwMode="auto">
          <a:xfrm rot="19196256">
            <a:off x="1734826" y="4654199"/>
            <a:ext cx="25402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. ПОЛОЖИТЕЛЬНОЕ РЕШЕНИЕ О СУБСИДИРОВАНИИ</a:t>
            </a:r>
          </a:p>
        </p:txBody>
      </p:sp>
      <p:sp>
        <p:nvSpPr>
          <p:cNvPr id="73" name="TextBox 59"/>
          <p:cNvSpPr txBox="1">
            <a:spLocks noChangeArrowheads="1"/>
          </p:cNvSpPr>
          <p:nvPr/>
        </p:nvSpPr>
        <p:spPr bwMode="auto">
          <a:xfrm>
            <a:off x="2561861" y="5328893"/>
            <a:ext cx="1836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8. ДОГОВОР СУБСИДИРОВАНИЯ И ВЫПЛАТА СУБСУИДИИ</a:t>
            </a:r>
          </a:p>
        </p:txBody>
      </p:sp>
      <p:sp>
        <p:nvSpPr>
          <p:cNvPr id="74" name="TextBox 59"/>
          <p:cNvSpPr txBox="1">
            <a:spLocks noChangeArrowheads="1"/>
          </p:cNvSpPr>
          <p:nvPr/>
        </p:nvSpPr>
        <p:spPr bwMode="auto">
          <a:xfrm>
            <a:off x="2395025" y="6219614"/>
            <a:ext cx="28021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9. СПИСАНИЕ СУБСИДИИ И УВЕДОМЛЕНИЕ ОПЕРАТОРА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63567" y="3513629"/>
            <a:ext cx="498825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Экспортер и Импортер заключают контракт на поставку товара, работ и услуги;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Импортер обращается в БВУ/БРК/ЛК) за финансированием </a:t>
            </a:r>
            <a:r>
              <a:rPr lang="ru-RU" sz="1050" i="1" dirty="0">
                <a:solidFill>
                  <a:srgbClr val="002060"/>
                </a:solidFill>
                <a:latin typeface="Arial Narrow" panose="020B0606020202030204" pitchFamily="34" charset="0"/>
              </a:rPr>
              <a:t>(возможно обращение до заключение контракта);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обращается в </a:t>
            </a:r>
            <a:r>
              <a:rPr lang="en-US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KazakhExport </a:t>
            </a:r>
            <a:r>
              <a:rPr lang="kk-KZ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за предоставлением страховой защиты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;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направляет Оператору заявление на субсидирование вместе с необходимым Оператору документами;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kk-KZ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Оператор информирует 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</a:t>
            </a:r>
            <a:r>
              <a:rPr lang="en-US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kk-KZ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о принятом решении по субсидированию вознаграждения на весь срок финансирования, в свою очередь 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</a:t>
            </a:r>
            <a:r>
              <a:rPr lang="kk-KZ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информирует </a:t>
            </a:r>
            <a:r>
              <a:rPr lang="en-US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KazakhExport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 и Импортера</a:t>
            </a:r>
            <a:r>
              <a:rPr lang="en-US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kk-KZ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о принятом решении по субсидированию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заключает кредитный договор/договор финансового лизинга с Импортером;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заключают Договор страхования с </a:t>
            </a:r>
            <a:r>
              <a:rPr lang="en-US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KazakhExport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БВУ/БРК/ЛК заключает Договор субсидирования с Экспортером, Импортером и Оператором. Оператор перечисляет всю сумму субсидии на специальный счет в БВУ/БРК/ЛК;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По факту проведения Импортером полной выплаты очередного платежа по кредиту/лизинговой сделке (основной долг и </a:t>
            </a:r>
            <a:r>
              <a:rPr lang="ru-RU" sz="105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несубсидируемая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 часть ставки вознаграждения) БВУ/БРК/ЛК списывает сумму субсидии и уведомляет об этом Оператора.</a:t>
            </a:r>
          </a:p>
        </p:txBody>
      </p:sp>
      <p:sp>
        <p:nvSpPr>
          <p:cNvPr id="36" name="TextBox 39"/>
          <p:cNvSpPr txBox="1">
            <a:spLocks noChangeArrowheads="1"/>
          </p:cNvSpPr>
          <p:nvPr/>
        </p:nvSpPr>
        <p:spPr bwMode="auto">
          <a:xfrm rot="20035288">
            <a:off x="5896562" y="1877326"/>
            <a:ext cx="20537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2. ЗАЯВЛЕНИЕ НА ФИНАНСИРОВАНИЕ </a:t>
            </a:r>
          </a:p>
        </p:txBody>
      </p:sp>
      <p:cxnSp>
        <p:nvCxnSpPr>
          <p:cNvPr id="26" name="Соединительная линия уступом 25"/>
          <p:cNvCxnSpPr>
            <a:cxnSpLocks/>
          </p:cNvCxnSpPr>
          <p:nvPr/>
        </p:nvCxnSpPr>
        <p:spPr>
          <a:xfrm flipV="1">
            <a:off x="5392574" y="1556516"/>
            <a:ext cx="4284086" cy="1576881"/>
          </a:xfrm>
          <a:prstGeom prst="bentConnector3">
            <a:avLst>
              <a:gd name="adj1" fmla="val 99941"/>
            </a:avLst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</p:cNvCxnSpPr>
          <p:nvPr/>
        </p:nvCxnSpPr>
        <p:spPr>
          <a:xfrm flipH="1">
            <a:off x="5375920" y="1196753"/>
            <a:ext cx="3355844" cy="164942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4612852" y="1034531"/>
            <a:ext cx="4175976" cy="5383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cxnSpLocks/>
          </p:cNvCxnSpPr>
          <p:nvPr/>
        </p:nvCxnSpPr>
        <p:spPr>
          <a:xfrm flipH="1">
            <a:off x="1870598" y="3835231"/>
            <a:ext cx="1986743" cy="156563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cxnSpLocks/>
          </p:cNvCxnSpPr>
          <p:nvPr/>
        </p:nvCxnSpPr>
        <p:spPr>
          <a:xfrm>
            <a:off x="2020788" y="3077711"/>
            <a:ext cx="1797501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cxnSpLocks/>
            <a:endCxn id="98" idx="2"/>
          </p:cNvCxnSpPr>
          <p:nvPr/>
        </p:nvCxnSpPr>
        <p:spPr>
          <a:xfrm flipV="1">
            <a:off x="1864917" y="3753265"/>
            <a:ext cx="2740515" cy="2164372"/>
          </a:xfrm>
          <a:prstGeom prst="bentConnector2">
            <a:avLst/>
          </a:prstGeom>
          <a:ln>
            <a:solidFill>
              <a:srgbClr val="00206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cxnSpLocks/>
          </p:cNvCxnSpPr>
          <p:nvPr/>
        </p:nvCxnSpPr>
        <p:spPr>
          <a:xfrm rot="10800000" flipV="1">
            <a:off x="1849287" y="3791568"/>
            <a:ext cx="3246096" cy="2345851"/>
          </a:xfrm>
          <a:prstGeom prst="bentConnector3">
            <a:avLst>
              <a:gd name="adj1" fmla="val -112"/>
            </a:avLst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49"/>
          <p:cNvSpPr txBox="1">
            <a:spLocks noChangeArrowheads="1"/>
          </p:cNvSpPr>
          <p:nvPr/>
        </p:nvSpPr>
        <p:spPr bwMode="auto">
          <a:xfrm>
            <a:off x="2325366" y="2839983"/>
            <a:ext cx="1470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7. ДОГОВОР СТРАХОВАНИЯ</a:t>
            </a:r>
          </a:p>
        </p:txBody>
      </p:sp>
      <p:cxnSp>
        <p:nvCxnSpPr>
          <p:cNvPr id="4" name="Прямая со стрелкой 3"/>
          <p:cNvCxnSpPr>
            <a:cxnSpLocks/>
          </p:cNvCxnSpPr>
          <p:nvPr/>
        </p:nvCxnSpPr>
        <p:spPr>
          <a:xfrm flipV="1">
            <a:off x="1864917" y="3798886"/>
            <a:ext cx="2483538" cy="206580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1">
            <a:extLst>
              <a:ext uri="{FF2B5EF4-FFF2-40B4-BE49-F238E27FC236}">
                <a16:creationId xmlns:a16="http://schemas.microsoft.com/office/drawing/2014/main" id="{1950CC08-0276-170C-8034-826ACC1AB0B8}"/>
              </a:ext>
            </a:extLst>
          </p:cNvPr>
          <p:cNvSpPr txBox="1">
            <a:spLocks noChangeArrowheads="1"/>
          </p:cNvSpPr>
          <p:nvPr/>
        </p:nvSpPr>
        <p:spPr bwMode="auto">
          <a:xfrm rot="19332822">
            <a:off x="1383412" y="4359299"/>
            <a:ext cx="2588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4. ЗАЯВЛЕНИЕ (ХОДАТАЙСТВО) НА СУБСИДИРОВАНИЕ и РЕШЕНИЕ О СТРАХОВАНИИ от СТРАХОВАТЕЛЯ</a:t>
            </a:r>
          </a:p>
        </p:txBody>
      </p:sp>
      <p:sp>
        <p:nvSpPr>
          <p:cNvPr id="2" name="TextBox 39">
            <a:extLst>
              <a:ext uri="{FF2B5EF4-FFF2-40B4-BE49-F238E27FC236}">
                <a16:creationId xmlns:a16="http://schemas.microsoft.com/office/drawing/2014/main" id="{AD304E85-4E9F-17E3-AE99-E37F7AB10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48" y="1558897"/>
            <a:ext cx="534368" cy="1337661"/>
          </a:xfrm>
          <a:custGeom>
            <a:avLst/>
            <a:gdLst>
              <a:gd name="connsiteX0" fmla="*/ 0 w 3116976"/>
              <a:gd name="connsiteY0" fmla="*/ 0 h 215444"/>
              <a:gd name="connsiteX1" fmla="*/ 3116976 w 3116976"/>
              <a:gd name="connsiteY1" fmla="*/ 0 h 215444"/>
              <a:gd name="connsiteX2" fmla="*/ 3116976 w 3116976"/>
              <a:gd name="connsiteY2" fmla="*/ 215444 h 215444"/>
              <a:gd name="connsiteX3" fmla="*/ 0 w 3116976"/>
              <a:gd name="connsiteY3" fmla="*/ 215444 h 215444"/>
              <a:gd name="connsiteX4" fmla="*/ 0 w 3116976"/>
              <a:gd name="connsiteY4" fmla="*/ 0 h 215444"/>
              <a:gd name="connsiteX0" fmla="*/ 0 w 3116976"/>
              <a:gd name="connsiteY0" fmla="*/ 0 h 1437853"/>
              <a:gd name="connsiteX1" fmla="*/ 3116976 w 3116976"/>
              <a:gd name="connsiteY1" fmla="*/ 0 h 1437853"/>
              <a:gd name="connsiteX2" fmla="*/ 1422930 w 3116976"/>
              <a:gd name="connsiteY2" fmla="*/ 1437853 h 1437853"/>
              <a:gd name="connsiteX3" fmla="*/ 0 w 3116976"/>
              <a:gd name="connsiteY3" fmla="*/ 215444 h 1437853"/>
              <a:gd name="connsiteX4" fmla="*/ 0 w 3116976"/>
              <a:gd name="connsiteY4" fmla="*/ 0 h 1437853"/>
              <a:gd name="connsiteX0" fmla="*/ 0 w 1702063"/>
              <a:gd name="connsiteY0" fmla="*/ 0 h 1437853"/>
              <a:gd name="connsiteX1" fmla="*/ 1702063 w 1702063"/>
              <a:gd name="connsiteY1" fmla="*/ 1270535 h 1437853"/>
              <a:gd name="connsiteX2" fmla="*/ 1422930 w 1702063"/>
              <a:gd name="connsiteY2" fmla="*/ 1437853 h 1437853"/>
              <a:gd name="connsiteX3" fmla="*/ 0 w 1702063"/>
              <a:gd name="connsiteY3" fmla="*/ 215444 h 1437853"/>
              <a:gd name="connsiteX4" fmla="*/ 0 w 1702063"/>
              <a:gd name="connsiteY4" fmla="*/ 0 h 1437853"/>
              <a:gd name="connsiteX0" fmla="*/ 259882 w 1961945"/>
              <a:gd name="connsiteY0" fmla="*/ 0 h 1437853"/>
              <a:gd name="connsiteX1" fmla="*/ 1961945 w 1961945"/>
              <a:gd name="connsiteY1" fmla="*/ 1270535 h 1437853"/>
              <a:gd name="connsiteX2" fmla="*/ 1682812 w 1961945"/>
              <a:gd name="connsiteY2" fmla="*/ 1437853 h 1437853"/>
              <a:gd name="connsiteX3" fmla="*/ 0 w 1961945"/>
              <a:gd name="connsiteY3" fmla="*/ 22938 h 1437853"/>
              <a:gd name="connsiteX4" fmla="*/ 259882 w 1961945"/>
              <a:gd name="connsiteY4" fmla="*/ 0 h 1437853"/>
              <a:gd name="connsiteX0" fmla="*/ 231006 w 1961945"/>
              <a:gd name="connsiteY0" fmla="*/ 0 h 1620733"/>
              <a:gd name="connsiteX1" fmla="*/ 1961945 w 1961945"/>
              <a:gd name="connsiteY1" fmla="*/ 1453415 h 1620733"/>
              <a:gd name="connsiteX2" fmla="*/ 1682812 w 1961945"/>
              <a:gd name="connsiteY2" fmla="*/ 1620733 h 1620733"/>
              <a:gd name="connsiteX3" fmla="*/ 0 w 1961945"/>
              <a:gd name="connsiteY3" fmla="*/ 205818 h 1620733"/>
              <a:gd name="connsiteX4" fmla="*/ 231006 w 1961945"/>
              <a:gd name="connsiteY4" fmla="*/ 0 h 1620733"/>
              <a:gd name="connsiteX0" fmla="*/ 231006 w 1961945"/>
              <a:gd name="connsiteY0" fmla="*/ 0 h 1562982"/>
              <a:gd name="connsiteX1" fmla="*/ 1961945 w 1961945"/>
              <a:gd name="connsiteY1" fmla="*/ 1453415 h 1562982"/>
              <a:gd name="connsiteX2" fmla="*/ 1153422 w 1961945"/>
              <a:gd name="connsiteY2" fmla="*/ 1562982 h 1562982"/>
              <a:gd name="connsiteX3" fmla="*/ 0 w 1961945"/>
              <a:gd name="connsiteY3" fmla="*/ 205818 h 1562982"/>
              <a:gd name="connsiteX4" fmla="*/ 231006 w 1961945"/>
              <a:gd name="connsiteY4" fmla="*/ 0 h 1562982"/>
              <a:gd name="connsiteX0" fmla="*/ 231006 w 1413305"/>
              <a:gd name="connsiteY0" fmla="*/ 0 h 1562982"/>
              <a:gd name="connsiteX1" fmla="*/ 1413305 w 1413305"/>
              <a:gd name="connsiteY1" fmla="*/ 1395664 h 1562982"/>
              <a:gd name="connsiteX2" fmla="*/ 1153422 w 1413305"/>
              <a:gd name="connsiteY2" fmla="*/ 1562982 h 1562982"/>
              <a:gd name="connsiteX3" fmla="*/ 0 w 1413305"/>
              <a:gd name="connsiteY3" fmla="*/ 205818 h 1562982"/>
              <a:gd name="connsiteX4" fmla="*/ 231006 w 1413305"/>
              <a:gd name="connsiteY4" fmla="*/ 0 h 156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305" h="1562982">
                <a:moveTo>
                  <a:pt x="231006" y="0"/>
                </a:moveTo>
                <a:lnTo>
                  <a:pt x="1413305" y="1395664"/>
                </a:lnTo>
                <a:lnTo>
                  <a:pt x="1153422" y="1562982"/>
                </a:lnTo>
                <a:lnTo>
                  <a:pt x="0" y="205818"/>
                </a:lnTo>
                <a:lnTo>
                  <a:pt x="231006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vert" wrap="square" lIns="7200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8. ДОГОВОР СУБСИДИРОВАНИЯ</a:t>
            </a:r>
          </a:p>
          <a:p>
            <a:pPr algn="ctr"/>
            <a:endParaRPr lang="ru-RU" sz="800" dirty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C184A25-4E6A-FF12-DEA7-A40051AD3F7B}"/>
              </a:ext>
            </a:extLst>
          </p:cNvPr>
          <p:cNvCxnSpPr>
            <a:cxnSpLocks/>
            <a:stCxn id="117" idx="2"/>
          </p:cNvCxnSpPr>
          <p:nvPr/>
        </p:nvCxnSpPr>
        <p:spPr>
          <a:xfrm>
            <a:off x="3814452" y="1613466"/>
            <a:ext cx="670942" cy="1162773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20D9A4AF-5272-F25B-064E-9E8A7F6AD63E}"/>
              </a:ext>
            </a:extLst>
          </p:cNvPr>
          <p:cNvCxnSpPr>
            <a:cxnSpLocks/>
          </p:cNvCxnSpPr>
          <p:nvPr/>
        </p:nvCxnSpPr>
        <p:spPr>
          <a:xfrm>
            <a:off x="2020788" y="3663112"/>
            <a:ext cx="1797501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93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1138</Words>
  <Application>Microsoft Office PowerPoint</Application>
  <PresentationFormat>Широкоэкранный</PresentationFormat>
  <Paragraphs>89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Субсидирование ставки вознаграждения по выдаваемым Финансовыми институтами займам для финансирования экспортных сделок под страхование АО «ЭСК «KazakhExport»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Алтынай Махмутовна Искакова</cp:lastModifiedBy>
  <cp:revision>15</cp:revision>
  <cp:lastPrinted>2023-07-11T09:39:38Z</cp:lastPrinted>
  <dcterms:created xsi:type="dcterms:W3CDTF">2023-03-01T03:39:42Z</dcterms:created>
  <dcterms:modified xsi:type="dcterms:W3CDTF">2024-04-03T03:23:12Z</dcterms:modified>
</cp:coreProperties>
</file>